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6400800" cy="457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8286"/>
    <a:srgbClr val="2199F2"/>
    <a:srgbClr val="004B8B"/>
    <a:srgbClr val="242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89" d="100"/>
          <a:sy n="189" d="100"/>
        </p:scale>
        <p:origin x="9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Figueroa" userId="52dcc920-760d-43b9-8677-5eee11dc1d40" providerId="ADAL" clId="{170F65DB-7DA0-44A5-9006-4C0F863F8596}"/>
    <pc:docChg chg="modSld">
      <pc:chgData name="Amanda Figueroa" userId="52dcc920-760d-43b9-8677-5eee11dc1d40" providerId="ADAL" clId="{170F65DB-7DA0-44A5-9006-4C0F863F8596}" dt="2023-07-24T22:21:06.531" v="11" actId="20577"/>
      <pc:docMkLst>
        <pc:docMk/>
      </pc:docMkLst>
      <pc:sldChg chg="modSp mod">
        <pc:chgData name="Amanda Figueroa" userId="52dcc920-760d-43b9-8677-5eee11dc1d40" providerId="ADAL" clId="{170F65DB-7DA0-44A5-9006-4C0F863F8596}" dt="2023-07-24T22:21:06.531" v="11" actId="20577"/>
        <pc:sldMkLst>
          <pc:docMk/>
          <pc:sldMk cId="3466621373" sldId="256"/>
        </pc:sldMkLst>
        <pc:graphicFrameChg chg="modGraphic">
          <ac:chgData name="Amanda Figueroa" userId="52dcc920-760d-43b9-8677-5eee11dc1d40" providerId="ADAL" clId="{170F65DB-7DA0-44A5-9006-4C0F863F8596}" dt="2023-07-24T22:21:06.531" v="11" actId="20577"/>
          <ac:graphicFrameMkLst>
            <pc:docMk/>
            <pc:sldMk cId="3466621373" sldId="256"/>
            <ac:graphicFrameMk id="15" creationId="{F9621AA1-0C84-D549-8CFC-8CB184B475C7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748242"/>
            <a:ext cx="5440680" cy="1591733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2401359"/>
            <a:ext cx="4800600" cy="1103841"/>
          </a:xfrm>
        </p:spPr>
        <p:txBody>
          <a:bodyPr/>
          <a:lstStyle>
            <a:lvl1pPr marL="0" indent="0" algn="ctr">
              <a:buNone/>
              <a:defRPr sz="1600"/>
            </a:lvl1pPr>
            <a:lvl2pPr marL="304815" indent="0" algn="ctr">
              <a:buNone/>
              <a:defRPr sz="1333"/>
            </a:lvl2pPr>
            <a:lvl3pPr marL="609630" indent="0" algn="ctr">
              <a:buNone/>
              <a:defRPr sz="1200"/>
            </a:lvl3pPr>
            <a:lvl4pPr marL="914446" indent="0" algn="ctr">
              <a:buNone/>
              <a:defRPr sz="1067"/>
            </a:lvl4pPr>
            <a:lvl5pPr marL="1219261" indent="0" algn="ctr">
              <a:buNone/>
              <a:defRPr sz="1067"/>
            </a:lvl5pPr>
            <a:lvl6pPr marL="1524076" indent="0" algn="ctr">
              <a:buNone/>
              <a:defRPr sz="1067"/>
            </a:lvl6pPr>
            <a:lvl7pPr marL="1828891" indent="0" algn="ctr">
              <a:buNone/>
              <a:defRPr sz="1067"/>
            </a:lvl7pPr>
            <a:lvl8pPr marL="2133707" indent="0" algn="ctr">
              <a:buNone/>
              <a:defRPr sz="1067"/>
            </a:lvl8pPr>
            <a:lvl9pPr marL="2438522" indent="0" algn="ctr">
              <a:buNone/>
              <a:defRPr sz="1067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12F5-3DD9-DD48-B524-3C68824CB18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DCA5-7605-9F44-9244-A8732F5D3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12F5-3DD9-DD48-B524-3C68824CB18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DCA5-7605-9F44-9244-A8732F5D3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2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80573" y="243417"/>
            <a:ext cx="1380173" cy="387455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055" y="243417"/>
            <a:ext cx="4060508" cy="387455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12F5-3DD9-DD48-B524-3C68824CB18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DCA5-7605-9F44-9244-A8732F5D3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73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12F5-3DD9-DD48-B524-3C68824CB18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DCA5-7605-9F44-9244-A8732F5D3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5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2" y="1139826"/>
            <a:ext cx="5520690" cy="19018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722" y="3059643"/>
            <a:ext cx="5520690" cy="10001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0481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12F5-3DD9-DD48-B524-3C68824CB18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DCA5-7605-9F44-9244-A8732F5D3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8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055" y="1217083"/>
            <a:ext cx="2720340" cy="29008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405" y="1217083"/>
            <a:ext cx="2720340" cy="29008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12F5-3DD9-DD48-B524-3C68824CB18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DCA5-7605-9F44-9244-A8732F5D3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9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243418"/>
            <a:ext cx="5520690" cy="88370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889" y="1120775"/>
            <a:ext cx="2707838" cy="5492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889" y="1670050"/>
            <a:ext cx="2707838" cy="24563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0405" y="1120775"/>
            <a:ext cx="2721174" cy="5492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40405" y="1670050"/>
            <a:ext cx="2721174" cy="24563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12F5-3DD9-DD48-B524-3C68824CB18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DCA5-7605-9F44-9244-A8732F5D3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12F5-3DD9-DD48-B524-3C68824CB18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DCA5-7605-9F44-9244-A8732F5D3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12F5-3DD9-DD48-B524-3C68824CB18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DCA5-7605-9F44-9244-A8732F5D3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5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304800"/>
            <a:ext cx="2064425" cy="1066800"/>
          </a:xfrm>
        </p:spPr>
        <p:txBody>
          <a:bodyPr anchor="b"/>
          <a:lstStyle>
            <a:lvl1pPr>
              <a:defRPr sz="213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174" y="658285"/>
            <a:ext cx="3240405" cy="3249083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1371600"/>
            <a:ext cx="2064425" cy="2541059"/>
          </a:xfr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12F5-3DD9-DD48-B524-3C68824CB18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DCA5-7605-9F44-9244-A8732F5D3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6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304800"/>
            <a:ext cx="2064425" cy="1066800"/>
          </a:xfrm>
        </p:spPr>
        <p:txBody>
          <a:bodyPr anchor="b"/>
          <a:lstStyle>
            <a:lvl1pPr>
              <a:defRPr sz="213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21174" y="658285"/>
            <a:ext cx="3240405" cy="3249083"/>
          </a:xfrm>
        </p:spPr>
        <p:txBody>
          <a:bodyPr anchor="t"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1371600"/>
            <a:ext cx="2064425" cy="2541059"/>
          </a:xfr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12F5-3DD9-DD48-B524-3C68824CB18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DCA5-7605-9F44-9244-A8732F5D3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2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243418"/>
            <a:ext cx="5520690" cy="88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1217083"/>
            <a:ext cx="5520690" cy="290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4237568"/>
            <a:ext cx="144018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12F5-3DD9-DD48-B524-3C68824CB18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4237568"/>
            <a:ext cx="216027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4237568"/>
            <a:ext cx="144018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8DCA5-7605-9F44-9244-A8732F5D3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1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676521-7C8C-584B-807C-3270795C34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369" t="13713" r="-1" b="-1675"/>
          <a:stretch/>
        </p:blipFill>
        <p:spPr>
          <a:xfrm>
            <a:off x="2853203" y="0"/>
            <a:ext cx="3547596" cy="14745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7CBEA65-2A90-AB4A-B9E1-09195BE2DB53}"/>
              </a:ext>
            </a:extLst>
          </p:cNvPr>
          <p:cNvSpPr/>
          <p:nvPr/>
        </p:nvSpPr>
        <p:spPr>
          <a:xfrm>
            <a:off x="274407" y="2952654"/>
            <a:ext cx="2248787" cy="1328075"/>
          </a:xfrm>
          <a:prstGeom prst="rect">
            <a:avLst/>
          </a:prstGeom>
          <a:solidFill>
            <a:schemeClr val="bg1"/>
          </a:solidFill>
          <a:ln w="25400">
            <a:solidFill>
              <a:srgbClr val="E9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DF4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61F053-CDDE-DA40-8D74-C866D81C1401}"/>
              </a:ext>
            </a:extLst>
          </p:cNvPr>
          <p:cNvSpPr/>
          <p:nvPr/>
        </p:nvSpPr>
        <p:spPr>
          <a:xfrm>
            <a:off x="274407" y="1615205"/>
            <a:ext cx="2248787" cy="1337449"/>
          </a:xfrm>
          <a:prstGeom prst="rect">
            <a:avLst/>
          </a:prstGeom>
          <a:solidFill>
            <a:srgbClr val="E9EDF4"/>
          </a:solidFill>
          <a:ln w="25400">
            <a:solidFill>
              <a:srgbClr val="E9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DF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3D5475-2617-F54D-988F-E515F7FF4ABD}"/>
              </a:ext>
            </a:extLst>
          </p:cNvPr>
          <p:cNvSpPr txBox="1"/>
          <p:nvPr/>
        </p:nvSpPr>
        <p:spPr>
          <a:xfrm>
            <a:off x="274407" y="1908975"/>
            <a:ext cx="2248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4B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Lymphedema Prevention </a:t>
            </a:r>
          </a:p>
          <a:p>
            <a:pPr algn="ctr"/>
            <a:r>
              <a:rPr lang="en-US" sz="1000" b="1" dirty="0">
                <a:solidFill>
                  <a:srgbClr val="004B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Educational Workshop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0A833A-A7C6-2D41-8DE7-C58785AEABEF}"/>
              </a:ext>
            </a:extLst>
          </p:cNvPr>
          <p:cNvSpPr txBox="1"/>
          <p:nvPr/>
        </p:nvSpPr>
        <p:spPr>
          <a:xfrm>
            <a:off x="273654" y="3186172"/>
            <a:ext cx="2248787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4B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&lt;Date&gt;</a:t>
            </a:r>
          </a:p>
          <a:p>
            <a:pPr>
              <a:lnSpc>
                <a:spcPts val="1320"/>
              </a:lnSpc>
            </a:pPr>
            <a:r>
              <a:rPr lang="en-US" sz="900" dirty="0">
                <a:solidFill>
                  <a:srgbClr val="004B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&lt;Location and Address&gt;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9621AA1-0C84-D549-8CFC-8CB184B475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350033"/>
              </p:ext>
            </p:extLst>
          </p:nvPr>
        </p:nvGraphicFramePr>
        <p:xfrm>
          <a:off x="2756950" y="1615206"/>
          <a:ext cx="3369443" cy="266552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25642">
                  <a:extLst>
                    <a:ext uri="{9D8B030D-6E8A-4147-A177-3AD203B41FA5}">
                      <a16:colId xmlns:a16="http://schemas.microsoft.com/office/drawing/2014/main" val="2996550235"/>
                    </a:ext>
                  </a:extLst>
                </a:gridCol>
                <a:gridCol w="1322525">
                  <a:extLst>
                    <a:ext uri="{9D8B030D-6E8A-4147-A177-3AD203B41FA5}">
                      <a16:colId xmlns:a16="http://schemas.microsoft.com/office/drawing/2014/main" val="1246658357"/>
                    </a:ext>
                  </a:extLst>
                </a:gridCol>
                <a:gridCol w="1421276">
                  <a:extLst>
                    <a:ext uri="{9D8B030D-6E8A-4147-A177-3AD203B41FA5}">
                      <a16:colId xmlns:a16="http://schemas.microsoft.com/office/drawing/2014/main" val="3775072960"/>
                    </a:ext>
                  </a:extLst>
                </a:gridCol>
              </a:tblGrid>
              <a:tr h="201445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n-US" sz="750" dirty="0">
                          <a:solidFill>
                            <a:srgbClr val="2199F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n-US" sz="750" dirty="0">
                          <a:solidFill>
                            <a:srgbClr val="2199F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n-US" sz="750" dirty="0">
                          <a:solidFill>
                            <a:srgbClr val="2199F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559905"/>
                  </a:ext>
                </a:extLst>
              </a:tr>
              <a:tr h="286400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n-US" sz="750" dirty="0">
                          <a:solidFill>
                            <a:srgbClr val="004B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8:30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n-US" sz="750" dirty="0">
                          <a:solidFill>
                            <a:srgbClr val="004B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Arrival: Refreshments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en-US" sz="750" dirty="0">
                        <a:solidFill>
                          <a:srgbClr val="004B8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011934"/>
                  </a:ext>
                </a:extLst>
              </a:tr>
              <a:tr h="582677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en-US" sz="750" dirty="0">
                        <a:solidFill>
                          <a:srgbClr val="004B8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n-US" sz="750" dirty="0">
                          <a:solidFill>
                            <a:srgbClr val="004B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evidence supporting a prospective surveillance and early intervention model-of-care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n-US" sz="750" b="1" dirty="0">
                          <a:solidFill>
                            <a:srgbClr val="004B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&lt;Speaker Name&gt;</a:t>
                      </a:r>
                    </a:p>
                    <a:p>
                      <a:pPr>
                        <a:lnSpc>
                          <a:spcPts val="800"/>
                        </a:lnSpc>
                      </a:pPr>
                      <a:r>
                        <a:rPr lang="en-US" sz="750" dirty="0">
                          <a:solidFill>
                            <a:srgbClr val="004B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&lt;Speaker Title&gt;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131397"/>
                  </a:ext>
                </a:extLst>
              </a:tr>
              <a:tr h="582677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n-US" sz="750" dirty="0">
                          <a:solidFill>
                            <a:srgbClr val="004B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9:45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n-US" sz="750" dirty="0">
                          <a:solidFill>
                            <a:srgbClr val="004B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Implementing </a:t>
                      </a:r>
                      <a:r>
                        <a:rPr lang="en-US" sz="750">
                          <a:solidFill>
                            <a:srgbClr val="004B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Lymphedema Prevention </a:t>
                      </a:r>
                      <a:r>
                        <a:rPr lang="en-US" sz="750" dirty="0">
                          <a:solidFill>
                            <a:srgbClr val="004B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750">
                          <a:solidFill>
                            <a:srgbClr val="004B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rogram: Test, Trigger, Treat</a:t>
                      </a:r>
                      <a:endParaRPr lang="en-US" sz="750" dirty="0">
                        <a:solidFill>
                          <a:srgbClr val="004B8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n-US" sz="750" b="1" dirty="0">
                          <a:solidFill>
                            <a:srgbClr val="004B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&lt;Speaker Name&gt;</a:t>
                      </a:r>
                    </a:p>
                    <a:p>
                      <a:pPr>
                        <a:lnSpc>
                          <a:spcPts val="800"/>
                        </a:lnSpc>
                      </a:pPr>
                      <a:r>
                        <a:rPr lang="en-US" sz="750" dirty="0">
                          <a:solidFill>
                            <a:srgbClr val="004B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&lt;Speaker Title&gt;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43823"/>
                  </a:ext>
                </a:extLst>
              </a:tr>
              <a:tr h="68143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dirty="0">
                          <a:solidFill>
                            <a:srgbClr val="004B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10:30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ts val="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750" dirty="0">
                          <a:solidFill>
                            <a:srgbClr val="004B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Hands-on Experience</a:t>
                      </a:r>
                    </a:p>
                    <a:p>
                      <a:pPr marL="0" lvl="0" indent="0">
                        <a:lnSpc>
                          <a:spcPts val="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750" dirty="0">
                          <a:solidFill>
                            <a:srgbClr val="004B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Test &amp; Trigger: SOZO</a:t>
                      </a:r>
                      <a:r>
                        <a:rPr lang="en-US" sz="750" baseline="30000" dirty="0">
                          <a:solidFill>
                            <a:srgbClr val="004B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en-US" sz="750" dirty="0">
                          <a:solidFill>
                            <a:srgbClr val="004B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with L-Dex</a:t>
                      </a:r>
                      <a:r>
                        <a:rPr lang="en-US" sz="750" baseline="30000" dirty="0">
                          <a:solidFill>
                            <a:srgbClr val="004B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en-US" sz="750" dirty="0">
                          <a:solidFill>
                            <a:srgbClr val="004B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</a:t>
                      </a:r>
                      <a:r>
                        <a:rPr lang="en-US" sz="750" dirty="0" err="1">
                          <a:solidFill>
                            <a:srgbClr val="004B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ImpediMed</a:t>
                      </a:r>
                      <a:endParaRPr lang="en-US" sz="750" dirty="0">
                        <a:solidFill>
                          <a:srgbClr val="004B8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ts val="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750" dirty="0">
                          <a:solidFill>
                            <a:srgbClr val="004B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Treatment: Compression for Stage 0/1lymphedema with JOBST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n-US" sz="750" dirty="0" err="1">
                          <a:solidFill>
                            <a:srgbClr val="004B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ImpediMed</a:t>
                      </a:r>
                      <a:r>
                        <a:rPr lang="en-US" sz="750" dirty="0">
                          <a:solidFill>
                            <a:srgbClr val="004B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JOBST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007972"/>
                  </a:ext>
                </a:extLst>
              </a:tr>
              <a:tr h="201445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n-US" sz="750" dirty="0">
                          <a:solidFill>
                            <a:srgbClr val="004B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11:30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n-US" sz="750" dirty="0">
                          <a:solidFill>
                            <a:srgbClr val="004B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Adjourn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en-US" sz="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12032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1BD5FEA-6F50-F94A-8FB2-F6421ABCC790}"/>
              </a:ext>
            </a:extLst>
          </p:cNvPr>
          <p:cNvSpPr txBox="1"/>
          <p:nvPr/>
        </p:nvSpPr>
        <p:spPr>
          <a:xfrm>
            <a:off x="157912" y="4279182"/>
            <a:ext cx="51980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err="1">
                <a:solidFill>
                  <a:srgbClr val="7D8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ImpediMed</a:t>
            </a:r>
            <a:r>
              <a:rPr lang="en-US" sz="500" dirty="0">
                <a:solidFill>
                  <a:srgbClr val="7D8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Inc. 5900 Pasteur Court, Suite 125, Carlsbad, CA 92008 Toll Free: +1-877-247-0111 Email: </a:t>
            </a:r>
            <a:r>
              <a:rPr lang="en-US" sz="500" dirty="0" err="1">
                <a:solidFill>
                  <a:srgbClr val="7D8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info@impedimed.com</a:t>
            </a:r>
            <a:r>
              <a:rPr lang="en-US" sz="500" dirty="0">
                <a:solidFill>
                  <a:srgbClr val="7D8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" dirty="0" err="1">
                <a:solidFill>
                  <a:srgbClr val="7D8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www.impedimed.com</a:t>
            </a:r>
            <a:r>
              <a:rPr lang="en-US" sz="500" dirty="0">
                <a:solidFill>
                  <a:srgbClr val="7D8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">
                <a:solidFill>
                  <a:srgbClr val="7D8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©2023 </a:t>
            </a:r>
            <a:r>
              <a:rPr lang="en-US" sz="500" dirty="0" err="1">
                <a:solidFill>
                  <a:srgbClr val="7D8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ImpediMed</a:t>
            </a:r>
            <a:r>
              <a:rPr lang="en-US" sz="500" dirty="0">
                <a:solidFill>
                  <a:srgbClr val="7D8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Limited.</a:t>
            </a:r>
          </a:p>
          <a:p>
            <a:r>
              <a:rPr lang="en-US" sz="500" dirty="0" err="1">
                <a:solidFill>
                  <a:srgbClr val="7D8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ImpediMed</a:t>
            </a:r>
            <a:r>
              <a:rPr lang="en-US" sz="500" dirty="0">
                <a:solidFill>
                  <a:srgbClr val="7D8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L-</a:t>
            </a:r>
            <a:r>
              <a:rPr lang="en-US" sz="500" dirty="0" err="1">
                <a:solidFill>
                  <a:srgbClr val="7D8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Dex</a:t>
            </a:r>
            <a:r>
              <a:rPr lang="en-US" sz="500" dirty="0">
                <a:solidFill>
                  <a:srgbClr val="7D8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SOZO are registered trademarks of </a:t>
            </a:r>
            <a:r>
              <a:rPr lang="en-US" sz="500" dirty="0" err="1">
                <a:solidFill>
                  <a:srgbClr val="7D8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ImpediMed</a:t>
            </a:r>
            <a:r>
              <a:rPr lang="en-US" sz="500" dirty="0">
                <a:solidFill>
                  <a:srgbClr val="7D8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Limited.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162474-FD3D-6D4E-BE3E-4881EED7508E}"/>
              </a:ext>
            </a:extLst>
          </p:cNvPr>
          <p:cNvSpPr txBox="1"/>
          <p:nvPr/>
        </p:nvSpPr>
        <p:spPr>
          <a:xfrm>
            <a:off x="5300770" y="4239426"/>
            <a:ext cx="910189" cy="212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120"/>
              </a:lnSpc>
            </a:pPr>
            <a:r>
              <a:rPr lang="en-US" sz="500" dirty="0">
                <a:solidFill>
                  <a:srgbClr val="7D8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PM-268- WW Rev 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EB00D7-7353-444D-9548-B376EB8EB584}"/>
              </a:ext>
            </a:extLst>
          </p:cNvPr>
          <p:cNvSpPr txBox="1"/>
          <p:nvPr/>
        </p:nvSpPr>
        <p:spPr>
          <a:xfrm>
            <a:off x="273654" y="2415211"/>
            <a:ext cx="22487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2199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Co-sponsored by </a:t>
            </a:r>
            <a:r>
              <a:rPr lang="en-US" sz="800" dirty="0" err="1">
                <a:solidFill>
                  <a:srgbClr val="2199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ImpediMed</a:t>
            </a:r>
            <a:r>
              <a:rPr lang="en-US" sz="800" dirty="0">
                <a:solidFill>
                  <a:srgbClr val="2199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JOBST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EF0349-5D9F-E4C4-C446-F8CBD1F2B61E}"/>
              </a:ext>
            </a:extLst>
          </p:cNvPr>
          <p:cNvGrpSpPr/>
          <p:nvPr/>
        </p:nvGrpSpPr>
        <p:grpSpPr>
          <a:xfrm>
            <a:off x="2648313" y="-10064"/>
            <a:ext cx="3752487" cy="1481794"/>
            <a:chOff x="2648313" y="-10064"/>
            <a:chExt cx="3752487" cy="1481794"/>
          </a:xfrm>
        </p:grpSpPr>
        <p:pic>
          <p:nvPicPr>
            <p:cNvPr id="3" name="Picture 2" descr="A person and a doctor hugging each other&#10;&#10;Description automatically generated">
              <a:extLst>
                <a:ext uri="{FF2B5EF4-FFF2-40B4-BE49-F238E27FC236}">
                  <a16:creationId xmlns:a16="http://schemas.microsoft.com/office/drawing/2014/main" id="{8E57B70A-8662-C159-B16A-15B670AD7F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166" b="18071"/>
            <a:stretch/>
          </p:blipFill>
          <p:spPr>
            <a:xfrm>
              <a:off x="2648313" y="-10064"/>
              <a:ext cx="3752487" cy="1481794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EB93773-03CA-8846-8522-40C3639C60A0}"/>
                </a:ext>
              </a:extLst>
            </p:cNvPr>
            <p:cNvSpPr/>
            <p:nvPr/>
          </p:nvSpPr>
          <p:spPr>
            <a:xfrm>
              <a:off x="2648313" y="-10064"/>
              <a:ext cx="1119290" cy="148179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1000">
                  <a:schemeClr val="bg1">
                    <a:alpha val="85090"/>
                  </a:schemeClr>
                </a:gs>
                <a:gs pos="100000">
                  <a:schemeClr val="bg1">
                    <a:lumMod val="99972"/>
                    <a:lumOff val="28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D8C134B-DBE2-9D46-BCAB-7579435EEB12}"/>
              </a:ext>
            </a:extLst>
          </p:cNvPr>
          <p:cNvSpPr txBox="1"/>
          <p:nvPr/>
        </p:nvSpPr>
        <p:spPr>
          <a:xfrm>
            <a:off x="157912" y="326320"/>
            <a:ext cx="3045076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60"/>
              </a:lnSpc>
            </a:pPr>
            <a:r>
              <a:rPr lang="en-US" sz="1200" dirty="0">
                <a:solidFill>
                  <a:srgbClr val="004B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Implementing an Evidence-Based </a:t>
            </a:r>
          </a:p>
          <a:p>
            <a:pPr>
              <a:lnSpc>
                <a:spcPts val="1360"/>
              </a:lnSpc>
            </a:pPr>
            <a:r>
              <a:rPr lang="en-US" sz="1200" dirty="0">
                <a:solidFill>
                  <a:srgbClr val="004B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Practice in an Early Intervention </a:t>
            </a:r>
          </a:p>
          <a:p>
            <a:pPr>
              <a:lnSpc>
                <a:spcPts val="1360"/>
              </a:lnSpc>
            </a:pPr>
            <a:r>
              <a:rPr lang="en-US" sz="1200" dirty="0">
                <a:solidFill>
                  <a:srgbClr val="004B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Model-of-Care for Prevention of </a:t>
            </a:r>
          </a:p>
          <a:p>
            <a:pPr>
              <a:lnSpc>
                <a:spcPts val="1360"/>
              </a:lnSpc>
            </a:pPr>
            <a:r>
              <a:rPr lang="en-US" sz="1200" dirty="0">
                <a:solidFill>
                  <a:srgbClr val="004B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 Cancer-Related Lymphedema</a:t>
            </a:r>
          </a:p>
        </p:txBody>
      </p:sp>
    </p:spTree>
    <p:extLst>
      <p:ext uri="{BB962C8B-B14F-4D97-AF65-F5344CB8AC3E}">
        <p14:creationId xmlns:p14="http://schemas.microsoft.com/office/powerpoint/2010/main" val="3466621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FA9CE70F8ED84AB8740631D7773C68" ma:contentTypeVersion="14" ma:contentTypeDescription="Create a new document." ma:contentTypeScope="" ma:versionID="18479b7ee57281d975f0f3effb892da3">
  <xsd:schema xmlns:xsd="http://www.w3.org/2001/XMLSchema" xmlns:xs="http://www.w3.org/2001/XMLSchema" xmlns:p="http://schemas.microsoft.com/office/2006/metadata/properties" xmlns:ns2="4e20f3fb-587a-4d33-b6da-5e86f13857eb" xmlns:ns3="5117bb80-3350-4d3a-94ac-738078561e9e" targetNamespace="http://schemas.microsoft.com/office/2006/metadata/properties" ma:root="true" ma:fieldsID="d5c5aa152d3942926524f5f6b4123b79" ns2:_="" ns3:_="">
    <xsd:import namespace="4e20f3fb-587a-4d33-b6da-5e86f13857eb"/>
    <xsd:import namespace="5117bb80-3350-4d3a-94ac-738078561e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20f3fb-587a-4d33-b6da-5e86f13857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b78c712-da22-4d14-852f-754c73d034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17bb80-3350-4d3a-94ac-738078561e9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d315afb-01b6-45ef-8a4a-eaff43fe32c6}" ma:internalName="TaxCatchAll" ma:showField="CatchAllData" ma:web="5117bb80-3350-4d3a-94ac-738078561e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117bb80-3350-4d3a-94ac-738078561e9e" xsi:nil="true"/>
    <lcf76f155ced4ddcb4097134ff3c332f xmlns="4e20f3fb-587a-4d33-b6da-5e86f13857eb">
      <Terms xmlns="http://schemas.microsoft.com/office/infopath/2007/PartnerControls"/>
    </lcf76f155ced4ddcb4097134ff3c332f>
    <SharedWithUsers xmlns="5117bb80-3350-4d3a-94ac-738078561e9e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EB3FDB3-51AE-42D2-9CB7-20DBA13478CE}"/>
</file>

<file path=customXml/itemProps2.xml><?xml version="1.0" encoding="utf-8"?>
<ds:datastoreItem xmlns:ds="http://schemas.openxmlformats.org/officeDocument/2006/customXml" ds:itemID="{2D3F3FFB-AF93-4265-BD3F-47E7D52F4E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88E28E-1EC9-4A75-BD34-48082975460B}">
  <ds:schemaRefs>
    <ds:schemaRef ds:uri="http://purl.org/dc/elements/1.1/"/>
    <ds:schemaRef ds:uri="http://schemas.openxmlformats.org/package/2006/metadata/core-properties"/>
    <ds:schemaRef ds:uri="5ba27ae4-9938-4d29-9afe-7e6879e50010"/>
    <ds:schemaRef ds:uri="d8513cf2-0911-4725-a1d2-26b8f5c40d79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165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Cambria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Tasos Papageorgiou</dc:creator>
  <cp:lastModifiedBy>Amanda Figueroa</cp:lastModifiedBy>
  <cp:revision>12</cp:revision>
  <dcterms:created xsi:type="dcterms:W3CDTF">2019-09-13T06:53:23Z</dcterms:created>
  <dcterms:modified xsi:type="dcterms:W3CDTF">2023-07-24T22:21:07Z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3cdc057-5006-4088-a949-41af0ebc3e28_Enabled">
    <vt:lpwstr>true</vt:lpwstr>
  </property>
  <property fmtid="{D5CDD505-2E9C-101B-9397-08002B2CF9AE}" pid="3" name="MSIP_Label_03cdc057-5006-4088-a949-41af0ebc3e28_SetDate">
    <vt:lpwstr>2023-07-21T06:39:54Z</vt:lpwstr>
  </property>
  <property fmtid="{D5CDD505-2E9C-101B-9397-08002B2CF9AE}" pid="4" name="MSIP_Label_03cdc057-5006-4088-a949-41af0ebc3e28_Method">
    <vt:lpwstr>Standard</vt:lpwstr>
  </property>
  <property fmtid="{D5CDD505-2E9C-101B-9397-08002B2CF9AE}" pid="5" name="MSIP_Label_03cdc057-5006-4088-a949-41af0ebc3e28_Name">
    <vt:lpwstr>Internal</vt:lpwstr>
  </property>
  <property fmtid="{D5CDD505-2E9C-101B-9397-08002B2CF9AE}" pid="6" name="MSIP_Label_03cdc057-5006-4088-a949-41af0ebc3e28_SiteId">
    <vt:lpwstr>d5ed9fb7-7cea-49a3-b82a-8be009fd7a2b</vt:lpwstr>
  </property>
  <property fmtid="{D5CDD505-2E9C-101B-9397-08002B2CF9AE}" pid="7" name="MSIP_Label_03cdc057-5006-4088-a949-41af0ebc3e28_ActionId">
    <vt:lpwstr>62287a9f-d267-4dc0-a9c3-7fe83781bc6b</vt:lpwstr>
  </property>
  <property fmtid="{D5CDD505-2E9C-101B-9397-08002B2CF9AE}" pid="8" name="MSIP_Label_03cdc057-5006-4088-a949-41af0ebc3e28_ContentBits">
    <vt:lpwstr>0</vt:lpwstr>
  </property>
  <property fmtid="{D5CDD505-2E9C-101B-9397-08002B2CF9AE}" pid="9" name="ContentTypeId">
    <vt:lpwstr>0x01010050FA9CE70F8ED84AB8740631D7773C68</vt:lpwstr>
  </property>
  <property fmtid="{D5CDD505-2E9C-101B-9397-08002B2CF9AE}" pid="10" name="MediaServiceImageTags">
    <vt:lpwstr/>
  </property>
  <property fmtid="{D5CDD505-2E9C-101B-9397-08002B2CF9AE}" pid="11" name="Order">
    <vt:r8>1231900</vt:r8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_SourceUrl">
    <vt:lpwstr/>
  </property>
  <property fmtid="{D5CDD505-2E9C-101B-9397-08002B2CF9AE}" pid="15" name="_SharedFileIndex">
    <vt:lpwstr/>
  </property>
  <property fmtid="{D5CDD505-2E9C-101B-9397-08002B2CF9AE}" pid="16" name="ComplianceAssetId">
    <vt:lpwstr/>
  </property>
  <property fmtid="{D5CDD505-2E9C-101B-9397-08002B2CF9AE}" pid="17" name="TemplateUrl">
    <vt:lpwstr/>
  </property>
  <property fmtid="{D5CDD505-2E9C-101B-9397-08002B2CF9AE}" pid="18" name="_ExtendedDescription">
    <vt:lpwstr/>
  </property>
  <property fmtid="{D5CDD505-2E9C-101B-9397-08002B2CF9AE}" pid="19" name="TriggerFlowInfo">
    <vt:lpwstr/>
  </property>
</Properties>
</file>