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8286"/>
    <a:srgbClr val="2199F2"/>
    <a:srgbClr val="004B8B"/>
    <a:srgbClr val="297FD5"/>
    <a:srgbClr val="242852"/>
    <a:srgbClr val="7D287D"/>
    <a:srgbClr val="E9EDF4"/>
    <a:srgbClr val="00D8D4"/>
    <a:srgbClr val="E86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E539FF-071B-43E5-96C7-F8505CC894DE}" v="4" dt="2023-07-24T22:20:07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–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8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Figueroa" userId="52dcc920-760d-43b9-8677-5eee11dc1d40" providerId="ADAL" clId="{C4E539FF-071B-43E5-96C7-F8505CC894DE}"/>
    <pc:docChg chg="modSld">
      <pc:chgData name="Amanda Figueroa" userId="52dcc920-760d-43b9-8677-5eee11dc1d40" providerId="ADAL" clId="{C4E539FF-071B-43E5-96C7-F8505CC894DE}" dt="2023-07-24T22:20:13.427" v="5" actId="20577"/>
      <pc:docMkLst>
        <pc:docMk/>
      </pc:docMkLst>
      <pc:sldChg chg="modSp mod">
        <pc:chgData name="Amanda Figueroa" userId="52dcc920-760d-43b9-8677-5eee11dc1d40" providerId="ADAL" clId="{C4E539FF-071B-43E5-96C7-F8505CC894DE}" dt="2023-07-24T22:20:13.427" v="5" actId="20577"/>
        <pc:sldMkLst>
          <pc:docMk/>
          <pc:sldMk cId="98077231" sldId="256"/>
        </pc:sldMkLst>
        <pc:spChg chg="mod">
          <ac:chgData name="Amanda Figueroa" userId="52dcc920-760d-43b9-8677-5eee11dc1d40" providerId="ADAL" clId="{C4E539FF-071B-43E5-96C7-F8505CC894DE}" dt="2023-07-24T22:20:13.427" v="5" actId="20577"/>
          <ac:spMkLst>
            <pc:docMk/>
            <pc:sldMk cId="98077231" sldId="256"/>
            <ac:spMk id="16" creationId="{CF606495-4F6D-3E43-95B8-3D92A00A84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4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2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6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5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0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2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0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46999-4E5D-A64D-A2FD-0CD4E3E8FD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2AE7B-5B75-D344-ADAE-64E9361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C967C6E-6CC5-B146-9C37-09583A19E743}"/>
              </a:ext>
            </a:extLst>
          </p:cNvPr>
          <p:cNvSpPr/>
          <p:nvPr/>
        </p:nvSpPr>
        <p:spPr>
          <a:xfrm>
            <a:off x="362467" y="3991570"/>
            <a:ext cx="2776149" cy="1260000"/>
          </a:xfrm>
          <a:prstGeom prst="rect">
            <a:avLst/>
          </a:prstGeom>
          <a:solidFill>
            <a:srgbClr val="E9EDF4"/>
          </a:solidFill>
          <a:ln w="25400">
            <a:solidFill>
              <a:srgbClr val="E9ED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9EDF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51C330-8FC7-BB45-AA43-05FDE759C822}"/>
              </a:ext>
            </a:extLst>
          </p:cNvPr>
          <p:cNvSpPr txBox="1"/>
          <p:nvPr/>
        </p:nvSpPr>
        <p:spPr>
          <a:xfrm>
            <a:off x="280087" y="2914716"/>
            <a:ext cx="6236168" cy="87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60"/>
              </a:lnSpc>
            </a:pPr>
            <a:r>
              <a:rPr lang="en-US" sz="1600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an Evidence-Based Best Practice in an Early Intervention Model-of-Care for Prevention of Breast Cancer-Related Lymphedema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6EA173-74D4-0648-85FE-ED37B05F7711}"/>
              </a:ext>
            </a:extLst>
          </p:cNvPr>
          <p:cNvSpPr txBox="1"/>
          <p:nvPr/>
        </p:nvSpPr>
        <p:spPr>
          <a:xfrm>
            <a:off x="362467" y="4224903"/>
            <a:ext cx="2776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Lymphedema Prevention </a:t>
            </a:r>
          </a:p>
          <a:p>
            <a:pPr algn="ctr"/>
            <a:r>
              <a:rPr lang="en-US" sz="1200" b="1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Educational Workshop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F4A573-C30C-5A4A-8BFD-BC3F9F95FF09}"/>
              </a:ext>
            </a:extLst>
          </p:cNvPr>
          <p:cNvSpPr/>
          <p:nvPr/>
        </p:nvSpPr>
        <p:spPr>
          <a:xfrm>
            <a:off x="362467" y="5251571"/>
            <a:ext cx="2776149" cy="1171618"/>
          </a:xfrm>
          <a:prstGeom prst="rect">
            <a:avLst/>
          </a:prstGeom>
          <a:solidFill>
            <a:schemeClr val="bg1"/>
          </a:solidFill>
          <a:ln w="25400">
            <a:solidFill>
              <a:srgbClr val="E9ED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9EDF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4F108F-BB6A-BD40-B052-335F8A6B599E}"/>
              </a:ext>
            </a:extLst>
          </p:cNvPr>
          <p:cNvSpPr txBox="1"/>
          <p:nvPr/>
        </p:nvSpPr>
        <p:spPr>
          <a:xfrm>
            <a:off x="362467" y="4768911"/>
            <a:ext cx="27761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2199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Co-sponsored by </a:t>
            </a:r>
            <a:r>
              <a:rPr lang="en-US" sz="1000" err="1">
                <a:solidFill>
                  <a:srgbClr val="2199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ImpediMed</a:t>
            </a:r>
            <a:r>
              <a:rPr lang="en-US" sz="1000">
                <a:solidFill>
                  <a:srgbClr val="2199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JOBST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130D0B-E311-BF44-A932-38A0BFB14A27}"/>
              </a:ext>
            </a:extLst>
          </p:cNvPr>
          <p:cNvSpPr txBox="1"/>
          <p:nvPr/>
        </p:nvSpPr>
        <p:spPr>
          <a:xfrm>
            <a:off x="554220" y="5482311"/>
            <a:ext cx="2495572" cy="415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  <a:p>
            <a:pPr>
              <a:lnSpc>
                <a:spcPts val="1320"/>
              </a:lnSpc>
            </a:pPr>
            <a:r>
              <a:rPr lang="en-US" sz="1000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&lt;Location and address&gt;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588C4C-DD7E-8448-B2C2-46A92BFC7024}"/>
              </a:ext>
            </a:extLst>
          </p:cNvPr>
          <p:cNvSpPr txBox="1"/>
          <p:nvPr/>
        </p:nvSpPr>
        <p:spPr>
          <a:xfrm>
            <a:off x="3378300" y="3925454"/>
            <a:ext cx="3137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2199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606495-4F6D-3E43-95B8-3D92A00A849D}"/>
              </a:ext>
            </a:extLst>
          </p:cNvPr>
          <p:cNvSpPr txBox="1"/>
          <p:nvPr/>
        </p:nvSpPr>
        <p:spPr>
          <a:xfrm>
            <a:off x="3378301" y="4132964"/>
            <a:ext cx="3137956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20"/>
              </a:lnSpc>
            </a:pPr>
            <a:r>
              <a:rPr lang="en-US" sz="950" dirty="0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n-US" sz="950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breast </a:t>
            </a:r>
            <a:r>
              <a:rPr lang="en-US" sz="950" dirty="0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surgeons, nurse navigators, nurses, therapists, and administration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8F5CD1-A877-254A-BB41-1C962752218C}"/>
              </a:ext>
            </a:extLst>
          </p:cNvPr>
          <p:cNvSpPr txBox="1"/>
          <p:nvPr/>
        </p:nvSpPr>
        <p:spPr>
          <a:xfrm>
            <a:off x="3378301" y="4592830"/>
            <a:ext cx="31379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2199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1D6903-8E68-624A-B763-886B689C6917}"/>
              </a:ext>
            </a:extLst>
          </p:cNvPr>
          <p:cNvSpPr txBox="1"/>
          <p:nvPr/>
        </p:nvSpPr>
        <p:spPr>
          <a:xfrm>
            <a:off x="3378301" y="4828678"/>
            <a:ext cx="3137956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100"/>
              </a:lnSpc>
              <a:buFont typeface="Arial" panose="020B0604020202020204" pitchFamily="34" charset="0"/>
              <a:buChar char="•"/>
            </a:pPr>
            <a:r>
              <a:rPr lang="en-US" sz="950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impact of breast cancer-related lymphedema </a:t>
            </a:r>
            <a:br>
              <a:rPr lang="en-US" sz="950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50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patients and healthcare systems</a:t>
            </a:r>
          </a:p>
          <a:p>
            <a:pPr marL="171450" indent="-171450">
              <a:lnSpc>
                <a:spcPts val="1100"/>
              </a:lnSpc>
              <a:buFont typeface="Arial" panose="020B0604020202020204" pitchFamily="34" charset="0"/>
              <a:buChar char="•"/>
            </a:pPr>
            <a:endParaRPr lang="en-US" sz="950">
              <a:solidFill>
                <a:srgbClr val="004B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100"/>
              </a:lnSpc>
              <a:buFont typeface="Arial" panose="020B0604020202020204" pitchFamily="34" charset="0"/>
              <a:buChar char="•"/>
            </a:pPr>
            <a:r>
              <a:rPr lang="en-US" sz="950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evidence supporting a prospective surveillance and early intervention model-of-care</a:t>
            </a:r>
          </a:p>
          <a:p>
            <a:pPr marL="171450" indent="-171450">
              <a:lnSpc>
                <a:spcPts val="1100"/>
              </a:lnSpc>
              <a:buFont typeface="Arial" panose="020B0604020202020204" pitchFamily="34" charset="0"/>
              <a:buChar char="•"/>
            </a:pPr>
            <a:endParaRPr lang="en-US" sz="950">
              <a:solidFill>
                <a:srgbClr val="004B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100"/>
              </a:lnSpc>
              <a:buFont typeface="Arial" panose="020B0604020202020204" pitchFamily="34" charset="0"/>
              <a:buChar char="•"/>
            </a:pPr>
            <a:r>
              <a:rPr lang="en-US" sz="950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components of implementation and the “Test, Trigger, Treat” protocol</a:t>
            </a:r>
          </a:p>
          <a:p>
            <a:pPr marL="171450" indent="-171450">
              <a:lnSpc>
                <a:spcPts val="1100"/>
              </a:lnSpc>
              <a:buFont typeface="Arial" panose="020B0604020202020204" pitchFamily="34" charset="0"/>
              <a:buChar char="•"/>
            </a:pPr>
            <a:endParaRPr lang="en-US" sz="950">
              <a:solidFill>
                <a:srgbClr val="004B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100"/>
              </a:lnSpc>
              <a:buFont typeface="Arial" panose="020B0604020202020204" pitchFamily="34" charset="0"/>
              <a:buChar char="•"/>
            </a:pPr>
            <a:r>
              <a:rPr lang="en-US" sz="950">
                <a:solidFill>
                  <a:srgbClr val="004B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integrate a lymphedema prevention program in your center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FEB02B4-BB32-0E4B-8157-9246A4516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55881"/>
              </p:ext>
            </p:extLst>
          </p:nvPr>
        </p:nvGraphicFramePr>
        <p:xfrm>
          <a:off x="362465" y="6559824"/>
          <a:ext cx="6133070" cy="214805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75503">
                  <a:extLst>
                    <a:ext uri="{9D8B030D-6E8A-4147-A177-3AD203B41FA5}">
                      <a16:colId xmlns:a16="http://schemas.microsoft.com/office/drawing/2014/main" val="2996550235"/>
                    </a:ext>
                  </a:extLst>
                </a:gridCol>
                <a:gridCol w="2870556">
                  <a:extLst>
                    <a:ext uri="{9D8B030D-6E8A-4147-A177-3AD203B41FA5}">
                      <a16:colId xmlns:a16="http://schemas.microsoft.com/office/drawing/2014/main" val="1246658357"/>
                    </a:ext>
                  </a:extLst>
                </a:gridCol>
                <a:gridCol w="2587011">
                  <a:extLst>
                    <a:ext uri="{9D8B030D-6E8A-4147-A177-3AD203B41FA5}">
                      <a16:colId xmlns:a16="http://schemas.microsoft.com/office/drawing/2014/main" val="3775072960"/>
                    </a:ext>
                  </a:extLst>
                </a:gridCol>
              </a:tblGrid>
              <a:tr h="195720"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2199F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2199F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2199F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559905"/>
                  </a:ext>
                </a:extLst>
              </a:tr>
              <a:tr h="195720"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Arrival: Refreshments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endParaRPr lang="en-US" sz="900">
                        <a:solidFill>
                          <a:srgbClr val="004B8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011934"/>
                  </a:ext>
                </a:extLst>
              </a:tr>
              <a:tr h="383147"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endParaRPr lang="en-US" sz="900">
                        <a:solidFill>
                          <a:srgbClr val="004B8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Clinical evidence supporting a prospective surveillance and early intervention model-of-care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 b="1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&lt;Speaker Name&gt;</a:t>
                      </a:r>
                    </a:p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 b="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&lt;Speaker Title&gt;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131397"/>
                  </a:ext>
                </a:extLst>
              </a:tr>
              <a:tr h="383147"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9:45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Implementing a lymphedema prevention program: </a:t>
                      </a:r>
                    </a:p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test, trigger, treat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 b="1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&lt;Speaker Name&gt;</a:t>
                      </a:r>
                    </a:p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 b="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&lt;Speaker Title&gt;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43823"/>
                  </a:ext>
                </a:extLst>
              </a:tr>
              <a:tr h="6508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9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Hands-on Experience</a:t>
                      </a:r>
                    </a:p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Test &amp; Trigger: SOZO</a:t>
                      </a:r>
                      <a:r>
                        <a:rPr lang="en-US" sz="900" baseline="300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L-Dex</a:t>
                      </a:r>
                      <a:r>
                        <a:rPr lang="en-US" sz="900" baseline="300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ImpediMed</a:t>
                      </a:r>
                    </a:p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Treatment: Compression for Stage 0/1lymphedema with JOBST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 err="1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ImpediMed</a:t>
                      </a: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JOBST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07972"/>
                  </a:ext>
                </a:extLst>
              </a:tr>
              <a:tr h="195720"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11:30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r>
                        <a:rPr lang="en-US" sz="900">
                          <a:solidFill>
                            <a:srgbClr val="004B8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Adjourn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endParaRPr lang="en-US" sz="900">
                        <a:solidFill>
                          <a:srgbClr val="004B8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120329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D746249C-CF4F-D441-A58F-F1E2F4F8CC4D}"/>
              </a:ext>
            </a:extLst>
          </p:cNvPr>
          <p:cNvSpPr txBox="1"/>
          <p:nvPr/>
        </p:nvSpPr>
        <p:spPr>
          <a:xfrm>
            <a:off x="263153" y="8794056"/>
            <a:ext cx="5198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err="1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ImpediMed</a:t>
            </a:r>
            <a:r>
              <a:rPr lang="en-US" sz="500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Inc. 5900 Pasteur Court, Suite 125, Carlsbad, CA 92008 Toll Free: +1-877-247-0111 Email: </a:t>
            </a:r>
            <a:r>
              <a:rPr lang="en-US" sz="500" err="1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info@impedimed.com</a:t>
            </a:r>
            <a:r>
              <a:rPr lang="en-US" sz="500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" err="1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www.impedimed.com</a:t>
            </a:r>
            <a:r>
              <a:rPr lang="en-US" sz="500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©2023 </a:t>
            </a:r>
            <a:r>
              <a:rPr lang="en-US" sz="500" err="1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ImpediMed</a:t>
            </a:r>
            <a:r>
              <a:rPr lang="en-US" sz="500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Limited.</a:t>
            </a:r>
          </a:p>
          <a:p>
            <a:r>
              <a:rPr lang="en-US" sz="500" err="1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ImpediMed</a:t>
            </a:r>
            <a:r>
              <a:rPr lang="en-US" sz="500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L-</a:t>
            </a:r>
            <a:r>
              <a:rPr lang="en-US" sz="500" err="1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Dex</a:t>
            </a:r>
            <a:r>
              <a:rPr lang="en-US" sz="500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SOZO are registered trademarks of </a:t>
            </a:r>
            <a:r>
              <a:rPr lang="en-US" sz="500" err="1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ImpediMed</a:t>
            </a:r>
            <a:r>
              <a:rPr lang="en-US" sz="500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Limited.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4E73D0-6D12-8C4B-8230-7C05122744EF}"/>
              </a:ext>
            </a:extLst>
          </p:cNvPr>
          <p:cNvSpPr txBox="1"/>
          <p:nvPr/>
        </p:nvSpPr>
        <p:spPr>
          <a:xfrm>
            <a:off x="5379308" y="8777122"/>
            <a:ext cx="1116227" cy="212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20"/>
              </a:lnSpc>
            </a:pPr>
            <a:r>
              <a:rPr lang="en-US" sz="500">
                <a:solidFill>
                  <a:srgbClr val="7D8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PM-267- WW Rev B</a:t>
            </a:r>
          </a:p>
        </p:txBody>
      </p:sp>
      <p:pic>
        <p:nvPicPr>
          <p:cNvPr id="10" name="Picture 9" descr="A person and a doctor hugging each other&#10;&#10;Description automatically generated">
            <a:extLst>
              <a:ext uri="{FF2B5EF4-FFF2-40B4-BE49-F238E27FC236}">
                <a16:creationId xmlns:a16="http://schemas.microsoft.com/office/drawing/2014/main" id="{7570E020-6A80-7E72-F2F4-4266C3156E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66" b="18071"/>
          <a:stretch/>
        </p:blipFill>
        <p:spPr>
          <a:xfrm>
            <a:off x="-10634" y="-10065"/>
            <a:ext cx="6881203" cy="271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7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A9CE70F8ED84AB8740631D7773C68" ma:contentTypeVersion="14" ma:contentTypeDescription="Create a new document." ma:contentTypeScope="" ma:versionID="18479b7ee57281d975f0f3effb892da3">
  <xsd:schema xmlns:xsd="http://www.w3.org/2001/XMLSchema" xmlns:xs="http://www.w3.org/2001/XMLSchema" xmlns:p="http://schemas.microsoft.com/office/2006/metadata/properties" xmlns:ns2="4e20f3fb-587a-4d33-b6da-5e86f13857eb" xmlns:ns3="5117bb80-3350-4d3a-94ac-738078561e9e" targetNamespace="http://schemas.microsoft.com/office/2006/metadata/properties" ma:root="true" ma:fieldsID="d5c5aa152d3942926524f5f6b4123b79" ns2:_="" ns3:_="">
    <xsd:import namespace="4e20f3fb-587a-4d33-b6da-5e86f13857eb"/>
    <xsd:import namespace="5117bb80-3350-4d3a-94ac-738078561e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20f3fb-587a-4d33-b6da-5e86f13857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ab78c712-da22-4d14-852f-754c73d034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17bb80-3350-4d3a-94ac-738078561e9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d315afb-01b6-45ef-8a4a-eaff43fe32c6}" ma:internalName="TaxCatchAll" ma:showField="CatchAllData" ma:web="5117bb80-3350-4d3a-94ac-738078561e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17bb80-3350-4d3a-94ac-738078561e9e" xsi:nil="true"/>
    <lcf76f155ced4ddcb4097134ff3c332f xmlns="4e20f3fb-587a-4d33-b6da-5e86f13857eb">
      <Terms xmlns="http://schemas.microsoft.com/office/infopath/2007/PartnerControls"/>
    </lcf76f155ced4ddcb4097134ff3c332f>
    <SharedWithUsers xmlns="5117bb80-3350-4d3a-94ac-738078561e9e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46B7AC0-42DB-4E5A-99EB-A4DC75957B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E74DEE-BC67-4E6E-B77C-0F0247D750DB}"/>
</file>

<file path=customXml/itemProps3.xml><?xml version="1.0" encoding="utf-8"?>
<ds:datastoreItem xmlns:ds="http://schemas.openxmlformats.org/officeDocument/2006/customXml" ds:itemID="{2A5FCBA0-406D-4FAF-905C-90CE8BD633D4}">
  <ds:schemaRefs>
    <ds:schemaRef ds:uri="http://www.w3.org/XML/1998/namespace"/>
    <ds:schemaRef ds:uri="http://purl.org/dc/elements/1.1/"/>
    <ds:schemaRef ds:uri="http://schemas.microsoft.com/office/2006/documentManagement/types"/>
    <ds:schemaRef ds:uri="d8513cf2-0911-4725-a1d2-26b8f5c40d79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ba27ae4-9938-4d29-9afe-7e6879e500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228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Tasos Papageorgiou</dc:creator>
  <cp:lastModifiedBy>Amanda Figueroa</cp:lastModifiedBy>
  <cp:revision>1</cp:revision>
  <dcterms:created xsi:type="dcterms:W3CDTF">2019-09-13T06:46:55Z</dcterms:created>
  <dcterms:modified xsi:type="dcterms:W3CDTF">2023-07-24T22:20:18Z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cdc057-5006-4088-a949-41af0ebc3e28_Enabled">
    <vt:lpwstr>true</vt:lpwstr>
  </property>
  <property fmtid="{D5CDD505-2E9C-101B-9397-08002B2CF9AE}" pid="3" name="MSIP_Label_03cdc057-5006-4088-a949-41af0ebc3e28_SetDate">
    <vt:lpwstr>2023-07-21T05:46:17Z</vt:lpwstr>
  </property>
  <property fmtid="{D5CDD505-2E9C-101B-9397-08002B2CF9AE}" pid="4" name="MSIP_Label_03cdc057-5006-4088-a949-41af0ebc3e28_Method">
    <vt:lpwstr>Standard</vt:lpwstr>
  </property>
  <property fmtid="{D5CDD505-2E9C-101B-9397-08002B2CF9AE}" pid="5" name="MSIP_Label_03cdc057-5006-4088-a949-41af0ebc3e28_Name">
    <vt:lpwstr>Internal</vt:lpwstr>
  </property>
  <property fmtid="{D5CDD505-2E9C-101B-9397-08002B2CF9AE}" pid="6" name="MSIP_Label_03cdc057-5006-4088-a949-41af0ebc3e28_SiteId">
    <vt:lpwstr>d5ed9fb7-7cea-49a3-b82a-8be009fd7a2b</vt:lpwstr>
  </property>
  <property fmtid="{D5CDD505-2E9C-101B-9397-08002B2CF9AE}" pid="7" name="MSIP_Label_03cdc057-5006-4088-a949-41af0ebc3e28_ActionId">
    <vt:lpwstr>6dd501d1-eea3-445d-ab95-e33c1f9bdaa8</vt:lpwstr>
  </property>
  <property fmtid="{D5CDD505-2E9C-101B-9397-08002B2CF9AE}" pid="8" name="MSIP_Label_03cdc057-5006-4088-a949-41af0ebc3e28_ContentBits">
    <vt:lpwstr>0</vt:lpwstr>
  </property>
  <property fmtid="{D5CDD505-2E9C-101B-9397-08002B2CF9AE}" pid="9" name="ContentTypeId">
    <vt:lpwstr>0x01010050FA9CE70F8ED84AB8740631D7773C68</vt:lpwstr>
  </property>
  <property fmtid="{D5CDD505-2E9C-101B-9397-08002B2CF9AE}" pid="10" name="MediaServiceImageTags">
    <vt:lpwstr/>
  </property>
  <property fmtid="{D5CDD505-2E9C-101B-9397-08002B2CF9AE}" pid="11" name="Order">
    <vt:r8>1231800</vt:r8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_ExtendedDescription">
    <vt:lpwstr/>
  </property>
  <property fmtid="{D5CDD505-2E9C-101B-9397-08002B2CF9AE}" pid="19" name="TriggerFlowInfo">
    <vt:lpwstr/>
  </property>
</Properties>
</file>